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1F79CFA-225D-43D6-B549-F82557040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9CFA-225D-43D6-B549-F82557040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9CFA-225D-43D6-B549-F82557040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9CFA-225D-43D6-B549-F82557040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9CFA-225D-43D6-B549-F82557040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9CFA-225D-43D6-B549-F82557040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F79CFA-225D-43D6-B549-F82557040A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1F79CFA-225D-43D6-B549-F82557040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9CFA-225D-43D6-B549-F82557040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9CFA-225D-43D6-B549-F82557040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79CFA-225D-43D6-B549-F82557040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1F79CFA-225D-43D6-B549-F82557040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55733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+mn-lt"/>
              </a:rPr>
              <a:t>Проектная деятельность- новый формат поликультурного воспитания в условиях учреждения дополнительного образования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err="1" smtClean="0">
                <a:latin typeface="+mn-lt"/>
              </a:rPr>
              <a:t>Аверина</a:t>
            </a:r>
            <a:r>
              <a:rPr lang="ru-RU" sz="2400" dirty="0" smtClean="0">
                <a:latin typeface="+mn-lt"/>
              </a:rPr>
              <a:t> М.Н., заместитель директора по УВР</a:t>
            </a:r>
            <a:endParaRPr lang="ru-RU" sz="2400" dirty="0">
              <a:latin typeface="+mn-lt"/>
            </a:endParaRPr>
          </a:p>
        </p:txBody>
      </p:sp>
      <p:pic>
        <p:nvPicPr>
          <p:cNvPr id="2055" name="Picture 7" descr="101111_162955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4652963"/>
            <a:ext cx="2352675" cy="20034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5724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Ожидаемые результаты от реализации проекта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воспитание у детей чувства гордости за свой народ, желания сохранить и приумножить культурное наследие своей страны;</a:t>
            </a:r>
          </a:p>
          <a:p>
            <a:r>
              <a:rPr lang="ru-RU" dirty="0" smtClean="0"/>
              <a:t>Повышение профессиональных поликультурных компетенций педагогов Центра; </a:t>
            </a:r>
          </a:p>
          <a:p>
            <a:r>
              <a:rPr lang="ru-RU" dirty="0" smtClean="0"/>
              <a:t> развитие толерантного отношения к </a:t>
            </a:r>
            <a:r>
              <a:rPr lang="ru-RU" b="1" i="1" dirty="0" smtClean="0"/>
              <a:t>иному</a:t>
            </a:r>
            <a:r>
              <a:rPr lang="ru-RU" dirty="0" smtClean="0"/>
              <a:t> образу жизни и стилю поведения, основанного  на понимании различий в культурном облике человека и его эмоциональной сфере;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разработка педагогического кейса для внедрения муниципальной  модели поликультурного воспитания (планы, дорожные карты, методические разработки, программы).</a:t>
            </a:r>
            <a:r>
              <a:rPr lang="ru-RU" b="1" dirty="0" smtClean="0">
                <a:solidFill>
                  <a:srgbClr val="FF0000"/>
                </a:solidFill>
              </a:rPr>
              <a:t>     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827088" y="2565400"/>
            <a:ext cx="7772400" cy="1470025"/>
          </a:xfrm>
        </p:spPr>
        <p:txBody>
          <a:bodyPr/>
          <a:lstStyle/>
          <a:p>
            <a:r>
              <a:rPr lang="ru-RU" sz="2400" dirty="0">
                <a:latin typeface="+mn-lt"/>
                <a:ea typeface="Adobe Kaiti Std R" pitchFamily="18" charset="-128"/>
              </a:rPr>
              <a:t>Поликультурное </a:t>
            </a:r>
            <a:r>
              <a:rPr lang="ru-RU" sz="2400" dirty="0" smtClean="0">
                <a:latin typeface="+mn-lt"/>
                <a:ea typeface="Adobe Kaiti Std R" pitchFamily="18" charset="-128"/>
              </a:rPr>
              <a:t> воспитание–</a:t>
            </a:r>
            <a:r>
              <a:rPr lang="ru-RU" sz="2400" dirty="0">
                <a:latin typeface="+mn-lt"/>
                <a:ea typeface="Adobe Kaiti Std R" pitchFamily="18" charset="-128"/>
              </a:rPr>
              <a:t/>
            </a:r>
            <a:br>
              <a:rPr lang="ru-RU" sz="2400" dirty="0">
                <a:latin typeface="+mn-lt"/>
                <a:ea typeface="Adobe Kaiti Std R" pitchFamily="18" charset="-128"/>
              </a:rPr>
            </a:br>
            <a:endParaRPr lang="ru-RU" sz="2400" dirty="0">
              <a:latin typeface="+mn-lt"/>
              <a:ea typeface="Adobe Kaiti Std R" pitchFamily="18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716338"/>
            <a:ext cx="8207375" cy="2855934"/>
          </a:xfrm>
        </p:spPr>
        <p:txBody>
          <a:bodyPr>
            <a:normAutofit fontScale="70000" lnSpcReduction="20000"/>
          </a:bodyPr>
          <a:lstStyle/>
          <a:p>
            <a:endParaRPr lang="ru-RU" sz="2000" b="1" dirty="0" smtClean="0"/>
          </a:p>
          <a:p>
            <a:r>
              <a:rPr lang="ru-RU" sz="2600" b="1" dirty="0" smtClean="0"/>
              <a:t>это воспитание, </a:t>
            </a:r>
            <a:r>
              <a:rPr lang="ru-RU" sz="2600" b="1" dirty="0"/>
              <a:t>построенное на идеях подготовки подрастающего поколения к жизни в условиях многонациональной и поликультурной среды</a:t>
            </a:r>
            <a:r>
              <a:rPr lang="ru-RU" sz="2600" b="1" dirty="0" smtClean="0"/>
              <a:t>. </a:t>
            </a:r>
            <a:endParaRPr lang="ru-RU" sz="2600" b="1" dirty="0"/>
          </a:p>
          <a:p>
            <a:endParaRPr lang="ru-RU" sz="2600" b="1" dirty="0"/>
          </a:p>
          <a:p>
            <a:r>
              <a:rPr lang="ru-RU" sz="2600" b="1" dirty="0"/>
              <a:t>Целью такого </a:t>
            </a:r>
            <a:r>
              <a:rPr lang="ru-RU" sz="2600" b="1" dirty="0" smtClean="0"/>
              <a:t>воспитания </a:t>
            </a:r>
            <a:r>
              <a:rPr lang="ru-RU" sz="2600" b="1" dirty="0"/>
              <a:t>является </a:t>
            </a:r>
            <a:r>
              <a:rPr lang="ru-RU" sz="2600" b="1" dirty="0" smtClean="0"/>
              <a:t>формирование у подрастающего поколения компетенций  построения успешного социального взаимодействия  </a:t>
            </a:r>
            <a:r>
              <a:rPr lang="ru-RU" sz="2600" b="1" dirty="0"/>
              <a:t>и </a:t>
            </a:r>
            <a:r>
              <a:rPr lang="ru-RU" sz="2600" b="1" dirty="0" smtClean="0"/>
              <a:t>сотрудничества со сверстниками и взрослыми  </a:t>
            </a:r>
            <a:r>
              <a:rPr lang="ru-RU" sz="2600" b="1" dirty="0"/>
              <a:t>разных национальностей, </a:t>
            </a:r>
            <a:r>
              <a:rPr lang="ru-RU" sz="2600" b="1" dirty="0" smtClean="0"/>
              <a:t> </a:t>
            </a:r>
            <a:r>
              <a:rPr lang="ru-RU" sz="2600" b="1" dirty="0"/>
              <a:t>вероисповеданий, воспитание понимания своеобразия других культур, искоренение негативного отношения к ним.</a:t>
            </a:r>
            <a:r>
              <a:rPr lang="ru-RU" sz="2600" dirty="0"/>
              <a:t>  </a:t>
            </a:r>
          </a:p>
        </p:txBody>
      </p:sp>
      <p:pic>
        <p:nvPicPr>
          <p:cNvPr id="3087" name="Picture 15" descr="isaev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260350"/>
            <a:ext cx="6153150" cy="22193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08000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latin typeface="+mn-lt"/>
                <a:ea typeface="Adobe Kaiti Std R" pitchFamily="18" charset="-128"/>
              </a:rPr>
              <a:t>Термин «поликультурное </a:t>
            </a:r>
            <a:r>
              <a:rPr lang="ru-RU" sz="2200" dirty="0" smtClean="0">
                <a:latin typeface="+mn-lt"/>
                <a:ea typeface="Adobe Kaiti Std R" pitchFamily="18" charset="-128"/>
              </a:rPr>
              <a:t>воспитание»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6880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Сформирован в западной интеллектуальной культуре в 1970-е годы  от понятия «</a:t>
            </a:r>
            <a:r>
              <a:rPr lang="ru-RU" sz="2400" dirty="0" err="1"/>
              <a:t>multicultural</a:t>
            </a:r>
            <a:r>
              <a:rPr lang="ru-RU" sz="2400" dirty="0"/>
              <a:t> </a:t>
            </a:r>
            <a:r>
              <a:rPr lang="ru-RU" sz="2400" dirty="0" err="1"/>
              <a:t>education</a:t>
            </a:r>
            <a:r>
              <a:rPr lang="ru-RU" sz="2400" dirty="0"/>
              <a:t>».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1400" dirty="0"/>
          </a:p>
          <a:p>
            <a:pPr>
              <a:lnSpc>
                <a:spcPct val="90000"/>
              </a:lnSpc>
              <a:buFontTx/>
              <a:buNone/>
            </a:pPr>
            <a:endParaRPr lang="ru-RU" sz="1400" dirty="0"/>
          </a:p>
          <a:p>
            <a:pPr>
              <a:lnSpc>
                <a:spcPct val="90000"/>
              </a:lnSpc>
              <a:buFontTx/>
              <a:buNone/>
            </a:pPr>
            <a:endParaRPr lang="ru-RU" sz="1400" dirty="0"/>
          </a:p>
          <a:p>
            <a:pPr>
              <a:lnSpc>
                <a:spcPct val="90000"/>
              </a:lnSpc>
              <a:buFontTx/>
              <a:buNone/>
            </a:pPr>
            <a:endParaRPr lang="ru-RU" sz="1400" dirty="0"/>
          </a:p>
          <a:p>
            <a:pPr>
              <a:lnSpc>
                <a:spcPct val="90000"/>
              </a:lnSpc>
              <a:buFontTx/>
              <a:buNone/>
            </a:pPr>
            <a:endParaRPr lang="ru-RU" sz="1400" dirty="0"/>
          </a:p>
          <a:p>
            <a:pPr>
              <a:lnSpc>
                <a:spcPct val="90000"/>
              </a:lnSpc>
              <a:buFontTx/>
              <a:buNone/>
            </a:pPr>
            <a:endParaRPr lang="ru-RU" sz="1400" dirty="0"/>
          </a:p>
          <a:p>
            <a:pPr>
              <a:lnSpc>
                <a:spcPct val="90000"/>
              </a:lnSpc>
              <a:buFontTx/>
              <a:buNone/>
            </a:pPr>
            <a:endParaRPr lang="ru-RU" sz="1400" dirty="0"/>
          </a:p>
          <a:p>
            <a:pPr>
              <a:lnSpc>
                <a:spcPct val="90000"/>
              </a:lnSpc>
              <a:buFontTx/>
              <a:buNone/>
            </a:pPr>
            <a:endParaRPr lang="ru-RU" sz="1400" dirty="0"/>
          </a:p>
          <a:p>
            <a:pPr>
              <a:lnSpc>
                <a:spcPct val="90000"/>
              </a:lnSpc>
              <a:buFontTx/>
              <a:buNone/>
            </a:pPr>
            <a:endParaRPr lang="ru-RU" sz="1400" dirty="0"/>
          </a:p>
          <a:p>
            <a:pPr>
              <a:lnSpc>
                <a:spcPct val="90000"/>
              </a:lnSpc>
              <a:buFontTx/>
              <a:buNone/>
            </a:pPr>
            <a:endParaRPr lang="ru-RU" sz="1400" dirty="0"/>
          </a:p>
          <a:p>
            <a:pPr>
              <a:lnSpc>
                <a:spcPct val="90000"/>
              </a:lnSpc>
              <a:buFontTx/>
              <a:buNone/>
            </a:pPr>
            <a:endParaRPr lang="ru-RU" sz="1400" dirty="0"/>
          </a:p>
          <a:p>
            <a:pPr>
              <a:lnSpc>
                <a:spcPct val="90000"/>
              </a:lnSpc>
              <a:buFontTx/>
              <a:buNone/>
            </a:pPr>
            <a:endParaRPr lang="ru-RU" sz="1400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1400" dirty="0" smtClean="0"/>
              <a:t>	</a:t>
            </a:r>
            <a:r>
              <a:rPr lang="ru-RU" sz="1800" dirty="0" smtClean="0"/>
              <a:t>Первые </a:t>
            </a:r>
            <a:r>
              <a:rPr lang="ru-RU" sz="1800" dirty="0"/>
              <a:t>попытки дефиниции этого понятия были предприняты авторами международного педагогического словаря, изданного в Лондоне в 1977 году, которые квалифицировали феномен «</a:t>
            </a:r>
            <a:r>
              <a:rPr lang="ru-RU" sz="1800" dirty="0" err="1"/>
              <a:t>multicultural</a:t>
            </a:r>
            <a:r>
              <a:rPr lang="ru-RU" sz="1800" dirty="0"/>
              <a:t> </a:t>
            </a:r>
            <a:r>
              <a:rPr lang="ru-RU" sz="1800" dirty="0" err="1"/>
              <a:t>education</a:t>
            </a:r>
            <a:r>
              <a:rPr lang="ru-RU" sz="1800" dirty="0"/>
              <a:t>» как отражение идеалов культурного плюрализма в сфере просвещения. Наиболее исчерпывающее определение понятия «</a:t>
            </a:r>
            <a:r>
              <a:rPr lang="ru-RU" sz="1800" dirty="0" err="1" smtClean="0"/>
              <a:t>multicultural</a:t>
            </a:r>
            <a:r>
              <a:rPr lang="ru-RU" sz="1800" dirty="0" smtClean="0"/>
              <a:t>» можно найти </a:t>
            </a:r>
            <a:r>
              <a:rPr lang="ru-RU" sz="1800" dirty="0"/>
              <a:t>в Международной энциклопедии образования, где оно рассматривается как «педагогический процесс, в котором репрезентированы две или более культуры, отличающиеся по языковому, этническому, национальному или расовому признаку</a:t>
            </a:r>
            <a:r>
              <a:rPr lang="ru-RU" sz="1800" dirty="0" smtClean="0"/>
              <a:t>».</a:t>
            </a:r>
            <a:endParaRPr lang="ru-RU" sz="1800" dirty="0"/>
          </a:p>
        </p:txBody>
      </p:sp>
      <p:pic>
        <p:nvPicPr>
          <p:cNvPr id="4106" name="Picture 10" descr="v14n14word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1" y="1661854"/>
            <a:ext cx="4587993" cy="24087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63373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1400" dirty="0"/>
          </a:p>
          <a:p>
            <a:pPr>
              <a:lnSpc>
                <a:spcPct val="80000"/>
              </a:lnSpc>
              <a:buFontTx/>
              <a:buNone/>
            </a:pPr>
            <a:endParaRPr lang="ru-RU" sz="1400" dirty="0"/>
          </a:p>
          <a:p>
            <a:pPr>
              <a:lnSpc>
                <a:spcPct val="80000"/>
              </a:lnSpc>
              <a:buFontTx/>
              <a:buNone/>
            </a:pPr>
            <a:endParaRPr lang="ru-RU" sz="1400" dirty="0"/>
          </a:p>
          <a:p>
            <a:pPr>
              <a:lnSpc>
                <a:spcPct val="80000"/>
              </a:lnSpc>
              <a:buFontTx/>
              <a:buNone/>
            </a:pPr>
            <a:endParaRPr lang="ru-RU" sz="1400" dirty="0"/>
          </a:p>
          <a:p>
            <a:pPr>
              <a:lnSpc>
                <a:spcPct val="80000"/>
              </a:lnSpc>
              <a:buFontTx/>
              <a:buNone/>
            </a:pPr>
            <a:endParaRPr lang="ru-RU" sz="14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 dirty="0" smtClean="0"/>
              <a:t>	</a:t>
            </a:r>
            <a:r>
              <a:rPr lang="ru-RU" sz="2000" b="1" dirty="0" err="1" smtClean="0"/>
              <a:t>Мультикультурализм</a:t>
            </a:r>
            <a:r>
              <a:rPr lang="ru-RU" sz="2000" dirty="0"/>
              <a:t> — </a:t>
            </a:r>
            <a:r>
              <a:rPr lang="ru-RU" sz="2000" b="1" dirty="0"/>
              <a:t>это</a:t>
            </a:r>
            <a:r>
              <a:rPr lang="ru-RU" sz="2000" dirty="0"/>
              <a:t> характеристика современного общества, заключающаяся в том, что люди разной этничности, религии, расы должны научиться жить бок о бок друг с другом, не отказываясь от своего культурного своеобразия. </a:t>
            </a:r>
          </a:p>
        </p:txBody>
      </p:sp>
      <p:pic>
        <p:nvPicPr>
          <p:cNvPr id="13325" name="Picture 13" descr="b_15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571744"/>
            <a:ext cx="3152775" cy="30353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1552" y="2492896"/>
            <a:ext cx="3276872" cy="25202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Почему вопросы поликультурного воспитания должны быть приоритетными для каждой современной образовательной организации?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4042792" cy="3679906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Наши дети  включены в «напряжённые» межнациональные отношения.</a:t>
            </a:r>
          </a:p>
          <a:p>
            <a:pPr algn="just"/>
            <a:r>
              <a:rPr lang="ru-RU" sz="1800" dirty="0" smtClean="0"/>
              <a:t>Актуальная угроза  терроризма и экстремизма на  национальной, религиозной почве. </a:t>
            </a:r>
          </a:p>
          <a:p>
            <a:pPr algn="just"/>
            <a:r>
              <a:rPr lang="ru-RU" sz="1800" dirty="0" smtClean="0"/>
              <a:t>Поликультурная неграмотность детей и взрослых.</a:t>
            </a:r>
          </a:p>
          <a:p>
            <a:pPr algn="just"/>
            <a:r>
              <a:rPr lang="ru-RU" sz="1800" dirty="0" smtClean="0"/>
              <a:t>Необходимость поликультурного ликбеза родителей несовершеннолетних детей.</a:t>
            </a:r>
          </a:p>
          <a:p>
            <a:pPr algn="just"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esktop\2996_9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068960"/>
            <a:ext cx="4176464" cy="27843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357306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FF0000"/>
                </a:solidFill>
              </a:rPr>
              <a:t>«</a:t>
            </a:r>
            <a:r>
              <a:rPr lang="ru-RU" sz="2200" i="1" dirty="0" smtClean="0">
                <a:solidFill>
                  <a:srgbClr val="FF0000"/>
                </a:solidFill>
              </a:rPr>
              <a:t>Учреждения дополнительного образования должны стать центрами поликультурного воспитания и образования…»</a:t>
            </a:r>
            <a:endParaRPr lang="ru-RU" sz="22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3466728" cy="34563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	</a:t>
            </a:r>
            <a:r>
              <a:rPr lang="ru-RU" sz="2400" dirty="0" smtClean="0"/>
              <a:t>Это так, потому что основная задача учреждений дополнительного образования, согласно ФЗ №273 «Об образовании в РФ», заключается  в содействии процессу совершенствования личности и, прежде всего, в духовно-нравственном смысле.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rmAutofit/>
          </a:bodyPr>
          <a:lstStyle/>
          <a:p>
            <a:r>
              <a:rPr lang="ru-RU" sz="2200" i="1" dirty="0" smtClean="0">
                <a:solidFill>
                  <a:srgbClr val="FF0000"/>
                </a:solidFill>
                <a:latin typeface="+mn-lt"/>
              </a:rPr>
              <a:t>Какие формы работы по осуществлению поликультурного воспитания выбрать?</a:t>
            </a:r>
            <a:endParaRPr lang="ru-RU" sz="22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9878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В МБУ ДО ЦДТ №1 выбрана универсальная форма осуществления поликультурного воспитания – включение учащихся, педагогов и родителей в совместную творческую деятельность в рамках реализации  проекта «Дружбой славимся».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3074" name="Picture 2" descr="D: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573016"/>
            <a:ext cx="4176464" cy="28920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 рамках разработки проекта создана  модель поликультурного воспитания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2" cstate="print"/>
          <a:srcRect l="23103" t="21367" r="22579" b="9500"/>
          <a:stretch>
            <a:fillRect/>
          </a:stretch>
        </p:blipFill>
        <p:spPr bwMode="auto">
          <a:xfrm>
            <a:off x="1500166" y="2071678"/>
            <a:ext cx="678661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85802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</a:rPr>
              <a:t>Мероприятия проекта «Дружбой славимся</a:t>
            </a:r>
            <a:r>
              <a:rPr lang="ru-RU" sz="2800" dirty="0" smtClean="0">
                <a:solidFill>
                  <a:srgbClr val="FF0000"/>
                </a:solidFill>
              </a:rPr>
              <a:t>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обучающие проблемные семинары  для педагогов по проблеме организации поликультурного воспитания;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реализация целевых воспитательных программ;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национальные (фольклорные) праздники;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комплексные  интегрированные занятий по формированию поликультурных компетенций;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этнографические походы и экспедиции.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НАШИ ФОТО!!!!!!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252</TotalTime>
  <Words>316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Проектная деятельность- новый формат поликультурного воспитания в условиях учреждения дополнительного образования  Аверина М.Н., заместитель директора по УВР</vt:lpstr>
      <vt:lpstr>Поликультурное  воспитание– </vt:lpstr>
      <vt:lpstr>Термин «поликультурное воспитание» </vt:lpstr>
      <vt:lpstr>Слайд 4</vt:lpstr>
      <vt:lpstr>Почему вопросы поликультурного воспитания должны быть приоритетными для каждой современной образовательной организации?</vt:lpstr>
      <vt:lpstr>«Учреждения дополнительного образования должны стать центрами поликультурного воспитания и образования…»</vt:lpstr>
      <vt:lpstr>Какие формы работы по осуществлению поликультурного воспитания выбрать?</vt:lpstr>
      <vt:lpstr>В рамках разработки проекта создана  модель поликультурного воспитания</vt:lpstr>
      <vt:lpstr>Мероприятия проекта «Дружбой славимся»</vt:lpstr>
      <vt:lpstr>Ожидаемые результаты от реализации проекта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Философия поликультурного образования</dc:title>
  <dc:creator>user</dc:creator>
  <cp:lastModifiedBy>Методист</cp:lastModifiedBy>
  <cp:revision>15</cp:revision>
  <dcterms:created xsi:type="dcterms:W3CDTF">2015-06-24T08:32:42Z</dcterms:created>
  <dcterms:modified xsi:type="dcterms:W3CDTF">2022-01-19T08:35:27Z</dcterms:modified>
</cp:coreProperties>
</file>